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275" r:id="rId24"/>
    <p:sldId id="313" r:id="rId25"/>
    <p:sldId id="314" r:id="rId26"/>
    <p:sldId id="315" r:id="rId27"/>
    <p:sldId id="316" r:id="rId28"/>
    <p:sldId id="317" r:id="rId29"/>
    <p:sldId id="318" r:id="rId30"/>
    <p:sldId id="319" r:id="rId31"/>
    <p:sldId id="320" r:id="rId32"/>
    <p:sldId id="321" r:id="rId33"/>
    <p:sldId id="322" r:id="rId34"/>
    <p:sldId id="298" r:id="rId3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61" autoAdjust="0"/>
  </p:normalViewPr>
  <p:slideViewPr>
    <p:cSldViewPr snapToGrid="0">
      <p:cViewPr varScale="1">
        <p:scale>
          <a:sx n="80" d="100"/>
          <a:sy n="80" d="100"/>
        </p:scale>
        <p:origin x="9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E0DD95-0900-4707-A548-A2659F858F84}" type="datetimeFigureOut">
              <a:rPr kumimoji="1" lang="ja-JP" altLang="en-US" smtClean="0"/>
              <a:t>2024/6/30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6E60D-184C-4AAE-ABEB-2120FB4E7E30}" type="slidenum">
              <a:rPr kumimoji="1" lang="ja-JP" altLang="en-US" smtClean="0"/>
              <a:t>‹#›</a:t>
            </a:fld>
            <a:endParaRPr kumimoji="1" lang="ja-JP" altLang="en-US"/>
          </a:p>
        </p:txBody>
      </p:sp>
    </p:spTree>
    <p:extLst>
      <p:ext uri="{BB962C8B-B14F-4D97-AF65-F5344CB8AC3E}">
        <p14:creationId xmlns:p14="http://schemas.microsoft.com/office/powerpoint/2010/main" val="64184250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2</a:t>
            </a:fld>
            <a:endParaRPr kumimoji="1" lang="ja-JP" altLang="en-US"/>
          </a:p>
        </p:txBody>
      </p:sp>
    </p:spTree>
    <p:extLst>
      <p:ext uri="{BB962C8B-B14F-4D97-AF65-F5344CB8AC3E}">
        <p14:creationId xmlns:p14="http://schemas.microsoft.com/office/powerpoint/2010/main" val="37682878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ベイズ最適化の一般論では、</a:t>
            </a:r>
            <a:r>
              <a:rPr kumimoji="1" lang="en-US" altLang="ja-JP" dirty="0"/>
              <a:t>n</a:t>
            </a:r>
            <a:r>
              <a:rPr kumimoji="1" lang="ja-JP" altLang="en-US" dirty="0"/>
              <a:t>の値は</a:t>
            </a:r>
            <a:r>
              <a:rPr kumimoji="1" lang="en-US" altLang="ja-JP" dirty="0"/>
              <a:t>10</a:t>
            </a:r>
            <a:r>
              <a:rPr kumimoji="1" lang="ja-JP" altLang="en-US" dirty="0"/>
              <a:t>程度くらいまでしか、上手く最適化が進まないことが知られている。</a:t>
            </a:r>
            <a:endParaRPr kumimoji="1" lang="en-US" altLang="ja-JP" dirty="0"/>
          </a:p>
          <a:p>
            <a:endParaRPr kumimoji="1" lang="en-US" altLang="ja-JP" dirty="0"/>
          </a:p>
          <a:p>
            <a:r>
              <a:rPr kumimoji="1" lang="ja-JP" altLang="en-US" dirty="0"/>
              <a:t>ベイズ最適化を高次元する研究はいくつかあるが、今回は、比較的実装のしやすい</a:t>
            </a:r>
            <a:r>
              <a:rPr kumimoji="1" lang="en-US" altLang="ja-JP" dirty="0"/>
              <a:t>REMBO</a:t>
            </a:r>
            <a:r>
              <a:rPr kumimoji="1" lang="ja-JP" altLang="en-US" dirty="0"/>
              <a:t>を利用</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15</a:t>
            </a:fld>
            <a:endParaRPr kumimoji="1" lang="ja-JP" altLang="en-US"/>
          </a:p>
        </p:txBody>
      </p:sp>
    </p:spTree>
    <p:extLst>
      <p:ext uri="{BB962C8B-B14F-4D97-AF65-F5344CB8AC3E}">
        <p14:creationId xmlns:p14="http://schemas.microsoft.com/office/powerpoint/2010/main" val="1781836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箱を決めるのは今回の研究ではなく、別の発表</a:t>
            </a:r>
            <a:endParaRPr kumimoji="1" lang="en-US" altLang="ja-JP" dirty="0"/>
          </a:p>
          <a:p>
            <a:endParaRPr kumimoji="1" lang="en-US" altLang="ja-JP" dirty="0"/>
          </a:p>
          <a:p>
            <a:r>
              <a:rPr kumimoji="1" lang="ja-JP" altLang="en-US" dirty="0"/>
              <a:t>この発表では、</a:t>
            </a:r>
            <a:r>
              <a:rPr kumimoji="1" lang="en-US" altLang="ja-JP" dirty="0"/>
              <a:t>D</a:t>
            </a:r>
            <a:r>
              <a:rPr kumimoji="1" lang="ja-JP" altLang="en-US" dirty="0"/>
              <a:t>を最適化する話。</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16</a:t>
            </a:fld>
            <a:endParaRPr kumimoji="1" lang="ja-JP" altLang="en-US"/>
          </a:p>
        </p:txBody>
      </p:sp>
    </p:spTree>
    <p:extLst>
      <p:ext uri="{BB962C8B-B14F-4D97-AF65-F5344CB8AC3E}">
        <p14:creationId xmlns:p14="http://schemas.microsoft.com/office/powerpoint/2010/main" val="3318873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イテレーションは二回ある。</a:t>
            </a:r>
            <a:endParaRPr kumimoji="1" lang="en-US" altLang="ja-JP" dirty="0"/>
          </a:p>
          <a:p>
            <a:endParaRPr kumimoji="1" lang="en-US" altLang="ja-JP" dirty="0"/>
          </a:p>
          <a:p>
            <a:r>
              <a:rPr kumimoji="1" lang="ja-JP" altLang="en-US" dirty="0"/>
              <a:t>箱選択は、それぞれの注文に対して行われて、そして注文集合全体に対して、それぞれ足しあげる。（</a:t>
            </a:r>
            <a:r>
              <a:rPr kumimoji="1" lang="en-US" altLang="ja-JP" dirty="0"/>
              <a:t>step1. </a:t>
            </a:r>
            <a:r>
              <a:rPr kumimoji="1" lang="ja-JP" altLang="en-US" dirty="0"/>
              <a:t>配送費の計算で一回イテレーションがある。）</a:t>
            </a:r>
            <a:endParaRPr kumimoji="1" lang="en-US" altLang="ja-JP" dirty="0"/>
          </a:p>
          <a:p>
            <a:r>
              <a:rPr kumimoji="1" lang="ja-JP" altLang="en-US" dirty="0"/>
              <a:t>そして次に、改めて箱の大きさを変えながら、箱を変えた後に、箱詰めシミュレーションをしてもう一回全体の配送費を計算する。（</a:t>
            </a:r>
            <a:r>
              <a:rPr kumimoji="1" lang="en-US" altLang="ja-JP" dirty="0"/>
              <a:t>step2.</a:t>
            </a:r>
            <a:r>
              <a:rPr kumimoji="1" lang="ja-JP" altLang="en-US" dirty="0"/>
              <a:t>二回目のイテレーション）</a:t>
            </a:r>
            <a:endParaRPr kumimoji="1" lang="en-US" altLang="ja-JP" dirty="0"/>
          </a:p>
          <a:p>
            <a:endParaRPr kumimoji="1" lang="en-US" altLang="ja-JP" dirty="0"/>
          </a:p>
          <a:p>
            <a:r>
              <a:rPr kumimoji="1" lang="ja-JP" altLang="en-US" dirty="0"/>
              <a:t>この、</a:t>
            </a:r>
            <a:r>
              <a:rPr kumimoji="1" lang="en-US" altLang="ja-JP" dirty="0"/>
              <a:t>step2</a:t>
            </a:r>
            <a:r>
              <a:rPr kumimoji="1" lang="ja-JP" altLang="en-US" dirty="0"/>
              <a:t>のところでベイズ最適化を使っている。</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17</a:t>
            </a:fld>
            <a:endParaRPr kumimoji="1" lang="ja-JP" altLang="en-US"/>
          </a:p>
        </p:txBody>
      </p:sp>
    </p:spTree>
    <p:extLst>
      <p:ext uri="{BB962C8B-B14F-4D97-AF65-F5344CB8AC3E}">
        <p14:creationId xmlns:p14="http://schemas.microsoft.com/office/powerpoint/2010/main" val="2850647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18</a:t>
            </a:fld>
            <a:endParaRPr kumimoji="1" lang="ja-JP" altLang="en-US"/>
          </a:p>
        </p:txBody>
      </p:sp>
    </p:spTree>
    <p:extLst>
      <p:ext uri="{BB962C8B-B14F-4D97-AF65-F5344CB8AC3E}">
        <p14:creationId xmlns:p14="http://schemas.microsoft.com/office/powerpoint/2010/main" val="307661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19</a:t>
            </a:fld>
            <a:endParaRPr kumimoji="1" lang="ja-JP" altLang="en-US"/>
          </a:p>
        </p:txBody>
      </p:sp>
    </p:spTree>
    <p:extLst>
      <p:ext uri="{BB962C8B-B14F-4D97-AF65-F5344CB8AC3E}">
        <p14:creationId xmlns:p14="http://schemas.microsoft.com/office/powerpoint/2010/main" val="1241594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0.55%</a:t>
            </a:r>
            <a:r>
              <a:rPr kumimoji="1" lang="ja-JP" altLang="en-US" dirty="0"/>
              <a:t>だけの削減でも、元の配送費が莫大な金額なので、</a:t>
            </a:r>
            <a:r>
              <a:rPr kumimoji="1" lang="en-US" altLang="ja-JP" dirty="0"/>
              <a:t>0.55%</a:t>
            </a:r>
            <a:r>
              <a:rPr kumimoji="1" lang="ja-JP" altLang="en-US" dirty="0"/>
              <a:t>でも無視できない改善になる。</a:t>
            </a:r>
            <a:endParaRPr kumimoji="1" lang="en-US" altLang="ja-JP" dirty="0"/>
          </a:p>
          <a:p>
            <a:endParaRPr kumimoji="1" lang="en-US" altLang="ja-JP" dirty="0"/>
          </a:p>
          <a:p>
            <a:r>
              <a:rPr kumimoji="1" lang="ja-JP" altLang="en-US" dirty="0"/>
              <a:t>ただし、今回は箱詰めに遺伝的アルゴリズムを使っているので、そこの結果に確率的な揺らぎが出ている可能性はあり。</a:t>
            </a:r>
            <a:endParaRPr kumimoji="1" lang="en-US" altLang="ja-JP" dirty="0"/>
          </a:p>
          <a:p>
            <a:r>
              <a:rPr kumimoji="1" lang="ja-JP" altLang="en-US" dirty="0"/>
              <a:t>よって、イテレーション</a:t>
            </a:r>
            <a:r>
              <a:rPr kumimoji="1" lang="en-US" altLang="ja-JP" dirty="0"/>
              <a:t>15</a:t>
            </a:r>
            <a:r>
              <a:rPr kumimoji="1" lang="ja-JP" altLang="en-US" dirty="0"/>
              <a:t>で最適になったのは偶然なのではないかと考えられるが、（次のページに続く）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20</a:t>
            </a:fld>
            <a:endParaRPr kumimoji="1" lang="ja-JP" altLang="en-US"/>
          </a:p>
        </p:txBody>
      </p:sp>
    </p:spTree>
    <p:extLst>
      <p:ext uri="{BB962C8B-B14F-4D97-AF65-F5344CB8AC3E}">
        <p14:creationId xmlns:p14="http://schemas.microsoft.com/office/powerpoint/2010/main" val="76581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箱サイズの変更前後で、</a:t>
            </a:r>
            <a:endParaRPr kumimoji="1" lang="en-US" altLang="ja-JP" dirty="0"/>
          </a:p>
          <a:p>
            <a:r>
              <a:rPr kumimoji="1" lang="en-US" altLang="ja-JP" dirty="0"/>
              <a:t>0</a:t>
            </a:r>
            <a:r>
              <a:rPr kumimoji="1" lang="ja-JP" altLang="en-US" dirty="0"/>
              <a:t>回目の配送費と、</a:t>
            </a:r>
            <a:r>
              <a:rPr kumimoji="1" lang="en-US" altLang="ja-JP" dirty="0"/>
              <a:t>15</a:t>
            </a:r>
            <a:r>
              <a:rPr kumimoji="1" lang="ja-JP" altLang="en-US" dirty="0"/>
              <a:t>回目のイテレーション結果の箱の配送費の比較を行った結果、安定して</a:t>
            </a:r>
            <a:r>
              <a:rPr kumimoji="1" lang="en-US" altLang="ja-JP" dirty="0"/>
              <a:t>0.5%</a:t>
            </a:r>
            <a:r>
              <a:rPr kumimoji="1" lang="ja-JP" altLang="en-US" dirty="0"/>
              <a:t>程度の改善が見られることが分かった。</a:t>
            </a:r>
            <a:endParaRPr kumimoji="1" lang="en-US" altLang="ja-JP"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21</a:t>
            </a:fld>
            <a:endParaRPr kumimoji="1" lang="ja-JP" altLang="en-US"/>
          </a:p>
        </p:txBody>
      </p:sp>
    </p:spTree>
    <p:extLst>
      <p:ext uri="{BB962C8B-B14F-4D97-AF65-F5344CB8AC3E}">
        <p14:creationId xmlns:p14="http://schemas.microsoft.com/office/powerpoint/2010/main" val="614980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22</a:t>
            </a:fld>
            <a:endParaRPr kumimoji="1" lang="ja-JP" altLang="en-US"/>
          </a:p>
        </p:txBody>
      </p:sp>
    </p:spTree>
    <p:extLst>
      <p:ext uri="{BB962C8B-B14F-4D97-AF65-F5344CB8AC3E}">
        <p14:creationId xmlns:p14="http://schemas.microsoft.com/office/powerpoint/2010/main" val="919823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配送費が膨大になってきているので、段ボールを設計することによって、少しでも改善したい。</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5</a:t>
            </a:fld>
            <a:endParaRPr kumimoji="1" lang="ja-JP" altLang="en-US"/>
          </a:p>
        </p:txBody>
      </p:sp>
    </p:spTree>
    <p:extLst>
      <p:ext uri="{BB962C8B-B14F-4D97-AF65-F5344CB8AC3E}">
        <p14:creationId xmlns:p14="http://schemas.microsoft.com/office/powerpoint/2010/main" val="4081542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アスクルの場合は全国に</a:t>
            </a:r>
            <a:r>
              <a:rPr kumimoji="1" lang="en-US" altLang="ja-JP" dirty="0"/>
              <a:t>10</a:t>
            </a:r>
            <a:r>
              <a:rPr kumimoji="1" lang="ja-JP" altLang="en-US" dirty="0"/>
              <a:t>か所程度、物流センターを持っている。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6</a:t>
            </a:fld>
            <a:endParaRPr kumimoji="1" lang="ja-JP" altLang="en-US"/>
          </a:p>
        </p:txBody>
      </p:sp>
    </p:spTree>
    <p:extLst>
      <p:ext uri="{BB962C8B-B14F-4D97-AF65-F5344CB8AC3E}">
        <p14:creationId xmlns:p14="http://schemas.microsoft.com/office/powerpoint/2010/main" val="57341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段ボールのサイズの種類は</a:t>
            </a:r>
            <a:r>
              <a:rPr kumimoji="1" lang="en-US" altLang="ja-JP" dirty="0"/>
              <a:t>10</a:t>
            </a:r>
            <a:r>
              <a:rPr kumimoji="1" lang="ja-JP" altLang="en-US" dirty="0"/>
              <a:t>種類程度ある。</a:t>
            </a:r>
            <a:endParaRPr kumimoji="1" lang="en-US" altLang="ja-JP" dirty="0"/>
          </a:p>
          <a:p>
            <a:r>
              <a:rPr kumimoji="1" lang="ja-JP" altLang="en-US" dirty="0"/>
              <a:t>この時、</a:t>
            </a:r>
            <a:r>
              <a:rPr kumimoji="1" lang="en-US" altLang="ja-JP" dirty="0"/>
              <a:t>10</a:t>
            </a:r>
            <a:r>
              <a:rPr kumimoji="1" lang="ja-JP" altLang="en-US" dirty="0"/>
              <a:t>種類の箱の中から、与えられた商品を梱包する最も小さい箱を選択することが望ましい。</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7</a:t>
            </a:fld>
            <a:endParaRPr kumimoji="1" lang="ja-JP" altLang="en-US"/>
          </a:p>
        </p:txBody>
      </p:sp>
    </p:spTree>
    <p:extLst>
      <p:ext uri="{BB962C8B-B14F-4D97-AF65-F5344CB8AC3E}">
        <p14:creationId xmlns:p14="http://schemas.microsoft.com/office/powerpoint/2010/main" val="332881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配送料というのは、箱の三辺の合計によって決まる。</a:t>
            </a:r>
            <a:endParaRPr kumimoji="1" lang="en-US" altLang="ja-JP" dirty="0"/>
          </a:p>
          <a:p>
            <a:r>
              <a:rPr kumimoji="1" lang="ja-JP" altLang="en-US" dirty="0"/>
              <a:t>配送タリフはラダー上の関数</a:t>
            </a:r>
            <a:endParaRPr kumimoji="1" lang="en-US" altLang="ja-JP" dirty="0"/>
          </a:p>
          <a:p>
            <a:endParaRPr kumimoji="1" lang="en-US" altLang="ja-JP" dirty="0"/>
          </a:p>
          <a:p>
            <a:r>
              <a:rPr kumimoji="1" lang="ja-JP" altLang="en-US" dirty="0"/>
              <a:t>（数字は例）</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8</a:t>
            </a:fld>
            <a:endParaRPr kumimoji="1" lang="ja-JP" altLang="en-US"/>
          </a:p>
        </p:txBody>
      </p:sp>
    </p:spTree>
    <p:extLst>
      <p:ext uri="{BB962C8B-B14F-4D97-AF65-F5344CB8AC3E}">
        <p14:creationId xmlns:p14="http://schemas.microsoft.com/office/powerpoint/2010/main" val="3510094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ここから、きちんとした定式化について。</a:t>
            </a:r>
            <a:endParaRPr kumimoji="1" lang="en-US" altLang="ja-JP" dirty="0"/>
          </a:p>
          <a:p>
            <a:endParaRPr kumimoji="1" lang="en-US" altLang="ja-JP" dirty="0"/>
          </a:p>
          <a:p>
            <a:r>
              <a:rPr kumimoji="1" lang="ja-JP" altLang="en-US" dirty="0"/>
              <a:t>それぞれの</a:t>
            </a:r>
            <a:r>
              <a:rPr kumimoji="1" lang="en-US" altLang="ja-JP" dirty="0" err="1"/>
              <a:t>O_i</a:t>
            </a:r>
            <a:r>
              <a:rPr kumimoji="1" lang="ja-JP" altLang="en-US" dirty="0"/>
              <a:t>はアイテムの集合</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11</a:t>
            </a:fld>
            <a:endParaRPr kumimoji="1" lang="ja-JP" altLang="en-US"/>
          </a:p>
        </p:txBody>
      </p:sp>
    </p:spTree>
    <p:extLst>
      <p:ext uri="{BB962C8B-B14F-4D97-AF65-F5344CB8AC3E}">
        <p14:creationId xmlns:p14="http://schemas.microsoft.com/office/powerpoint/2010/main" val="598331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D: (R^3)^</a:t>
            </a:r>
            <a:r>
              <a:rPr kumimoji="1" lang="en-US" altLang="ja-JP" dirty="0" err="1"/>
              <a:t>N_b</a:t>
            </a:r>
            <a:endParaRPr kumimoji="1" lang="ja-JP" altLang="en-US"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12</a:t>
            </a:fld>
            <a:endParaRPr kumimoji="1" lang="ja-JP" altLang="en-US"/>
          </a:p>
        </p:txBody>
      </p:sp>
    </p:spTree>
    <p:extLst>
      <p:ext uri="{BB962C8B-B14F-4D97-AF65-F5344CB8AC3E}">
        <p14:creationId xmlns:p14="http://schemas.microsoft.com/office/powerpoint/2010/main" val="304430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箱の</a:t>
            </a:r>
            <a:r>
              <a:rPr kumimoji="1" lang="en-US" altLang="ja-JP" dirty="0"/>
              <a:t>3</a:t>
            </a:r>
            <a:r>
              <a:rPr kumimoji="1" lang="ja-JP" altLang="en-US" dirty="0"/>
              <a:t>ペンを微妙に変化させる。</a:t>
            </a:r>
            <a:endParaRPr kumimoji="1" lang="en-US" altLang="ja-JP" dirty="0"/>
          </a:p>
          <a:p>
            <a:endParaRPr kumimoji="1" lang="en-US" altLang="ja-JP" dirty="0"/>
          </a:p>
          <a:p>
            <a:r>
              <a:rPr kumimoji="1" lang="ja-JP" altLang="en-US" dirty="0"/>
              <a:t>それぞれの箱は</a:t>
            </a:r>
            <a:r>
              <a:rPr kumimoji="1" lang="en-US" altLang="ja-JP" dirty="0"/>
              <a:t>3</a:t>
            </a:r>
            <a:r>
              <a:rPr kumimoji="1" lang="ja-JP" altLang="en-US" dirty="0"/>
              <a:t>辺持っていて、そして</a:t>
            </a:r>
            <a:r>
              <a:rPr kumimoji="1" lang="en-US" altLang="ja-JP" dirty="0"/>
              <a:t>10</a:t>
            </a:r>
            <a:r>
              <a:rPr kumimoji="1" lang="ja-JP" altLang="en-US" dirty="0"/>
              <a:t>種類ある。</a:t>
            </a:r>
            <a:endParaRPr kumimoji="1" lang="en-US" altLang="ja-JP" dirty="0"/>
          </a:p>
          <a:p>
            <a:r>
              <a:rPr kumimoji="1" lang="ja-JP" altLang="en-US" dirty="0"/>
              <a:t>よって、それぞれの辺をちょっとずつ</a:t>
            </a:r>
            <a:r>
              <a:rPr kumimoji="1" lang="en-US" altLang="ja-JP" dirty="0"/>
              <a:t>(</a:t>
            </a:r>
            <a:r>
              <a:rPr kumimoji="1" lang="ja-JP" altLang="en-US" dirty="0"/>
              <a:t>例えば</a:t>
            </a:r>
            <a:r>
              <a:rPr kumimoji="1" lang="en-US" altLang="ja-JP" dirty="0"/>
              <a:t>1mm</a:t>
            </a:r>
            <a:r>
              <a:rPr kumimoji="1" lang="ja-JP" altLang="en-US" dirty="0"/>
              <a:t>ずつ</a:t>
            </a:r>
            <a:r>
              <a:rPr kumimoji="1" lang="en-US" altLang="ja-JP" dirty="0"/>
              <a:t>)</a:t>
            </a:r>
            <a:r>
              <a:rPr kumimoji="1" lang="ja-JP" altLang="en-US" dirty="0"/>
              <a:t>変化させてグリッドサーチのようなことやると、計算量が膨大になる。</a:t>
            </a:r>
            <a:endParaRPr kumimoji="1" lang="en-US" altLang="ja-JP" dirty="0"/>
          </a:p>
          <a:p>
            <a:endParaRPr kumimoji="1" lang="en-US" altLang="ja-JP" dirty="0"/>
          </a:p>
          <a:p>
            <a:r>
              <a:rPr kumimoji="1" lang="ja-JP" altLang="en-US" dirty="0"/>
              <a:t>↓</a:t>
            </a:r>
            <a:endParaRPr kumimoji="1" lang="en-US" altLang="ja-JP" dirty="0"/>
          </a:p>
          <a:p>
            <a:endParaRPr kumimoji="1" lang="en-US" altLang="ja-JP" dirty="0"/>
          </a:p>
          <a:p>
            <a:r>
              <a:rPr kumimoji="1" lang="ja-JP" altLang="en-US" dirty="0"/>
              <a:t>効率的に最適化させたい。</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13</a:t>
            </a:fld>
            <a:endParaRPr kumimoji="1" lang="ja-JP" altLang="en-US"/>
          </a:p>
        </p:txBody>
      </p:sp>
    </p:spTree>
    <p:extLst>
      <p:ext uri="{BB962C8B-B14F-4D97-AF65-F5344CB8AC3E}">
        <p14:creationId xmlns:p14="http://schemas.microsoft.com/office/powerpoint/2010/main" val="432503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そこでベイズ最適化を使う。　</a:t>
            </a:r>
          </a:p>
        </p:txBody>
      </p:sp>
      <p:sp>
        <p:nvSpPr>
          <p:cNvPr id="4" name="スライド番号プレースホルダー 3"/>
          <p:cNvSpPr>
            <a:spLocks noGrp="1"/>
          </p:cNvSpPr>
          <p:nvPr>
            <p:ph type="sldNum" sz="quarter" idx="5"/>
          </p:nvPr>
        </p:nvSpPr>
        <p:spPr/>
        <p:txBody>
          <a:bodyPr/>
          <a:lstStyle/>
          <a:p>
            <a:fld id="{2A86E60D-184C-4AAE-ABEB-2120FB4E7E30}" type="slidenum">
              <a:rPr kumimoji="1" lang="ja-JP" altLang="en-US" smtClean="0"/>
              <a:t>14</a:t>
            </a:fld>
            <a:endParaRPr kumimoji="1" lang="ja-JP" altLang="en-US"/>
          </a:p>
        </p:txBody>
      </p:sp>
    </p:spTree>
    <p:extLst>
      <p:ext uri="{BB962C8B-B14F-4D97-AF65-F5344CB8AC3E}">
        <p14:creationId xmlns:p14="http://schemas.microsoft.com/office/powerpoint/2010/main" val="3144384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2024/6/30</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2024/6/30</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E483895-4E06-427F-CB9D-D0473CF67B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675E77-470F-6B96-541D-2947E58371F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507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251394F-1A29-8351-FD8C-DE9EAF28B9C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54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594314E-7C02-EB34-E0FB-4D9567CCC21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6420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62D1C60-4BF0-FE70-CAA6-16A047B186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4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5D0CA6E-BDC7-94E1-B3E8-4A40432D221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7078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1D7B4ED-0706-97A2-2B19-E879CB2AFB5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729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05BBF4B-86B0-3C70-38D7-97CAF42C41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2117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8FD1DB3-ADCE-18EC-4D11-05E3C3A4DF5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6686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20EFE36-3B36-2DBD-798D-22D4336B243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35582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73BCECD-B016-F1C6-7DA9-391C8BC0CF4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387361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B37ED2C-A7FB-68CB-6E4D-21FC474A293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31B4ED2-C245-52AF-3668-817FFF39055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54698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2058682-F275-8E48-D231-7649A972155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51379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ED6F086-195D-AEE7-283C-F08B348496C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510173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3416320"/>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solidFill>
                <a:srgbClr val="FF5050"/>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箱のサイズを変えることによって</a:t>
            </a:r>
            <a:r>
              <a:rPr lang="ja-JP" altLang="en-US" dirty="0">
                <a:latin typeface="Meiryo UI" panose="020B0604030504040204" pitchFamily="50" charset="-128"/>
                <a:ea typeface="Meiryo UI" panose="020B0604030504040204" pitchFamily="50" charset="-128"/>
              </a:rPr>
              <a:t>、逆に金額が上がることはある？</a:t>
            </a:r>
            <a:endParaRPr lang="en-US" altLang="ja-JP"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kumimoji="1" lang="en-US" altLang="ja-JP" dirty="0">
                <a:latin typeface="Meiryo UI" panose="020B0604030504040204" pitchFamily="50" charset="-128"/>
                <a:ea typeface="Meiryo UI" panose="020B0604030504040204" pitchFamily="50" charset="-128"/>
              </a:rPr>
              <a:t>Yes, </a:t>
            </a:r>
            <a:r>
              <a:rPr kumimoji="1" lang="ja-JP" altLang="en-US" dirty="0">
                <a:latin typeface="Meiryo UI" panose="020B0604030504040204" pitchFamily="50" charset="-128"/>
                <a:ea typeface="Meiryo UI" panose="020B0604030504040204" pitchFamily="50" charset="-128"/>
              </a:rPr>
              <a:t>実際にかかるお金は、箱を作ってくれる業者への依頼するお金と、あとは材料費が掛かる。この金額と、配送費がペイするかどうかは、</a:t>
            </a:r>
            <a:r>
              <a:rPr lang="ja-JP" altLang="en-US" dirty="0">
                <a:latin typeface="Meiryo UI" panose="020B0604030504040204" pitchFamily="50" charset="-128"/>
                <a:ea typeface="Meiryo UI" panose="020B0604030504040204" pitchFamily="50" charset="-128"/>
              </a:rPr>
              <a:t>よく検討する必要アリ。</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最適化した結果、例えば箱</a:t>
            </a:r>
            <a:r>
              <a:rPr lang="en-US" altLang="ja-JP" dirty="0">
                <a:latin typeface="Meiryo UI" panose="020B0604030504040204" pitchFamily="50" charset="-128"/>
                <a:ea typeface="Meiryo UI" panose="020B0604030504040204" pitchFamily="50" charset="-128"/>
              </a:rPr>
              <a:t>B</a:t>
            </a:r>
            <a:r>
              <a:rPr lang="ja-JP" altLang="en-US" dirty="0">
                <a:latin typeface="Meiryo UI" panose="020B0604030504040204" pitchFamily="50" charset="-128"/>
                <a:ea typeface="Meiryo UI" panose="020B0604030504040204" pitchFamily="50" charset="-128"/>
              </a:rPr>
              <a:t>と箱</a:t>
            </a:r>
            <a:r>
              <a:rPr lang="en-US" altLang="ja-JP" dirty="0">
                <a:latin typeface="Meiryo UI" panose="020B0604030504040204" pitchFamily="50" charset="-128"/>
                <a:ea typeface="Meiryo UI" panose="020B0604030504040204" pitchFamily="50" charset="-128"/>
              </a:rPr>
              <a:t>D</a:t>
            </a:r>
            <a:r>
              <a:rPr lang="ja-JP" altLang="en-US" dirty="0">
                <a:latin typeface="Meiryo UI" panose="020B0604030504040204" pitchFamily="50" charset="-128"/>
                <a:ea typeface="Meiryo UI" panose="020B0604030504040204" pitchFamily="50" charset="-128"/>
              </a:rPr>
              <a:t>がほぼ同じになってしまう、という事は置き得る？</a:t>
            </a:r>
            <a:endParaRPr lang="en-US" altLang="ja-JP"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en-US" altLang="ja-JP" dirty="0">
                <a:latin typeface="Meiryo UI" panose="020B0604030504040204" pitchFamily="50" charset="-128"/>
                <a:ea typeface="Meiryo UI" panose="020B0604030504040204" pitchFamily="50" charset="-128"/>
              </a:rPr>
              <a:t>No, </a:t>
            </a:r>
            <a:r>
              <a:rPr lang="ja-JP" altLang="en-US" dirty="0">
                <a:latin typeface="Meiryo UI" panose="020B0604030504040204" pitchFamily="50" charset="-128"/>
                <a:ea typeface="Meiryo UI" panose="020B0604030504040204" pitchFamily="50" charset="-128"/>
              </a:rPr>
              <a:t>実は今回はそれぞれの箱に対し、元の箱から</a:t>
            </a:r>
            <a:r>
              <a:rPr lang="en-US" altLang="ja-JP" dirty="0">
                <a:latin typeface="Meiryo UI" panose="020B0604030504040204" pitchFamily="50" charset="-128"/>
                <a:ea typeface="Meiryo UI" panose="020B0604030504040204" pitchFamily="50" charset="-128"/>
              </a:rPr>
              <a:t>±5%</a:t>
            </a:r>
            <a:r>
              <a:rPr lang="ja-JP" altLang="en-US" dirty="0">
                <a:latin typeface="Meiryo UI" panose="020B0604030504040204" pitchFamily="50" charset="-128"/>
                <a:ea typeface="Meiryo UI" panose="020B0604030504040204" pitchFamily="50" charset="-128"/>
              </a:rPr>
              <a:t>以内の変更に留めるという制約を入れているので、そのようなことは起こらない。</a:t>
            </a:r>
            <a:endParaRPr lang="en-US" altLang="ja-JP"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dirty="0">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dirty="0">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ja-JP" altLang="en-US" dirty="0">
                <a:latin typeface="Meiryo UI" panose="020B0604030504040204" pitchFamily="50" charset="-128"/>
                <a:ea typeface="Meiryo UI" panose="020B0604030504040204" pitchFamily="50" charset="-128"/>
              </a:rPr>
              <a:t>今回の注文集合の大きさは</a:t>
            </a:r>
            <a:r>
              <a:rPr lang="en-US" altLang="ja-JP" dirty="0">
                <a:latin typeface="Meiryo UI" panose="020B0604030504040204" pitchFamily="50" charset="-128"/>
                <a:ea typeface="Meiryo UI" panose="020B0604030504040204" pitchFamily="50" charset="-128"/>
              </a:rPr>
              <a:t>10000</a:t>
            </a:r>
            <a:r>
              <a:rPr lang="ja-JP" altLang="en-US" dirty="0">
                <a:latin typeface="Meiryo UI" panose="020B0604030504040204" pitchFamily="50" charset="-128"/>
                <a:ea typeface="Meiryo UI" panose="020B0604030504040204" pitchFamily="50" charset="-128"/>
              </a:rPr>
              <a:t>件くらい。</a:t>
            </a:r>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72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5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14549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06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227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79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B447421-E555-AE96-4BD4-8C4E26FDC6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62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986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600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9408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F65AFBB-5FAD-093B-68A9-5FC6303302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539C8B1-C6E1-2A71-718B-3AF3F4DF7F5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4BDE4FC-4F15-4F27-EB0A-084E5FEA25A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2BAEF78-9675-DC2E-808D-F0BCF81BC84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9136D9-D3C9-7C2A-D9B9-C0041375A67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EE9E4CF-5AFC-E1FC-4324-47A4308B36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27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3111</TotalTime>
  <Words>639</Words>
  <Application>Microsoft Office PowerPoint</Application>
  <PresentationFormat>ワイド画面</PresentationFormat>
  <Paragraphs>68</Paragraphs>
  <Slides>34</Slides>
  <Notes>17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34</vt:i4>
      </vt:variant>
    </vt:vector>
  </HeadingPairs>
  <TitlesOfParts>
    <vt:vector size="39"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185</cp:revision>
  <dcterms:created xsi:type="dcterms:W3CDTF">2024-06-02T16:53:27Z</dcterms:created>
  <dcterms:modified xsi:type="dcterms:W3CDTF">2024-06-30T07:29:14Z</dcterms:modified>
</cp:coreProperties>
</file>